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  <Override PartName="/ppt/media/image20.jpeg" ContentType="image/jpeg"/>
  <Override PartName="/ppt/media/image21.jpeg" ContentType="image/jpeg"/>
  <Override PartName="/ppt/media/image22.jpeg" ContentType="image/jpeg"/>
  <Override PartName="/ppt/media/image23.jpeg" ContentType="image/jpeg"/>
  <Override PartName="/ppt/media/image24.jpeg" ContentType="image/jpeg"/>
  <Override PartName="/ppt/media/image25.jpeg" ContentType="image/jpeg"/>
  <Override PartName="/ppt/media/image26.jpeg" ContentType="image/jpeg"/>
  <Override PartName="/ppt/media/image27.jpeg" ContentType="image/jpeg"/>
  <Override PartName="/ppt/media/image28.jpeg" ContentType="image/jpeg"/>
  <Override PartName="/ppt/media/image29.jpeg" ContentType="image/jpeg"/>
  <Override PartName="/ppt/media/image30.jpeg" ContentType="image/jpeg"/>
  <Override PartName="/ppt/media/image31.jpeg" ContentType="image/jpeg"/>
  <Override PartName="/ppt/media/image32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 sz="2400"/>
            </a:lvl1pPr>
            <a:lvl2pPr marL="0" indent="457200">
              <a:buSzTx/>
              <a:buFontTx/>
              <a:buNone/>
              <a:defRPr b="1" sz="2400"/>
            </a:lvl2pPr>
            <a:lvl3pPr marL="0" indent="914400">
              <a:buSzTx/>
              <a:buFontTx/>
              <a:buNone/>
              <a:defRPr b="1" sz="2400"/>
            </a:lvl3pPr>
            <a:lvl4pPr marL="0" indent="1371600">
              <a:buSzTx/>
              <a:buFontTx/>
              <a:buNone/>
              <a:defRPr b="1" sz="2400"/>
            </a:lvl4pPr>
            <a:lvl5pPr marL="0" indent="1828800"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b="1" sz="24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quarter" idx="2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095176" y="6404292"/>
            <a:ext cx="258624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.jpeg"/><Relationship Id="rId5" Type="http://schemas.openxmlformats.org/officeDocument/2006/relationships/image" Target="../media/image2.jpeg"/><Relationship Id="rId6" Type="http://schemas.openxmlformats.org/officeDocument/2006/relationships/image" Target="../media/image3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jpeg"/><Relationship Id="rId4" Type="http://schemas.openxmlformats.org/officeDocument/2006/relationships/image" Target="../media/image4.png"/><Relationship Id="rId5" Type="http://schemas.openxmlformats.org/officeDocument/2006/relationships/image" Target="../media/image5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5" Type="http://schemas.openxmlformats.org/officeDocument/2006/relationships/image" Target="../media/image9.jpeg"/><Relationship Id="rId6" Type="http://schemas.openxmlformats.org/officeDocument/2006/relationships/image" Target="../media/image10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Relationship Id="rId3" Type="http://schemas.openxmlformats.org/officeDocument/2006/relationships/image" Target="../media/image12.jpeg"/><Relationship Id="rId4" Type="http://schemas.openxmlformats.org/officeDocument/2006/relationships/image" Target="../media/image7.png"/><Relationship Id="rId5" Type="http://schemas.openxmlformats.org/officeDocument/2006/relationships/image" Target="../media/image13.jpeg"/><Relationship Id="rId6" Type="http://schemas.openxmlformats.org/officeDocument/2006/relationships/image" Target="../media/image14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Relationship Id="rId3" Type="http://schemas.openxmlformats.org/officeDocument/2006/relationships/image" Target="../media/image8.png"/><Relationship Id="rId4" Type="http://schemas.openxmlformats.org/officeDocument/2006/relationships/image" Target="../media/image16.jpeg"/><Relationship Id="rId5" Type="http://schemas.openxmlformats.org/officeDocument/2006/relationships/image" Target="../media/image17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Relationship Id="rId3" Type="http://schemas.openxmlformats.org/officeDocument/2006/relationships/image" Target="../media/image19.jpeg"/><Relationship Id="rId4" Type="http://schemas.openxmlformats.org/officeDocument/2006/relationships/image" Target="../media/image20.jpeg"/><Relationship Id="rId5" Type="http://schemas.openxmlformats.org/officeDocument/2006/relationships/image" Target="../media/image21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"/><Relationship Id="rId3" Type="http://schemas.openxmlformats.org/officeDocument/2006/relationships/image" Target="../media/image22.jpeg"/><Relationship Id="rId4" Type="http://schemas.openxmlformats.org/officeDocument/2006/relationships/image" Target="../media/image2.tif"/><Relationship Id="rId5" Type="http://schemas.openxmlformats.org/officeDocument/2006/relationships/image" Target="../media/image23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eg"/><Relationship Id="rId3" Type="http://schemas.openxmlformats.org/officeDocument/2006/relationships/image" Target="../media/image25.jpeg"/><Relationship Id="rId4" Type="http://schemas.openxmlformats.org/officeDocument/2006/relationships/image" Target="../media/image26.jpeg"/><Relationship Id="rId5" Type="http://schemas.openxmlformats.org/officeDocument/2006/relationships/image" Target="../media/image27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28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29.jpeg"/><Relationship Id="rId4" Type="http://schemas.openxmlformats.org/officeDocument/2006/relationships/image" Target="../media/image12.png"/><Relationship Id="rId5" Type="http://schemas.openxmlformats.org/officeDocument/2006/relationships/image" Target="../media/image30.jpe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eg"/><Relationship Id="rId3" Type="http://schemas.openxmlformats.org/officeDocument/2006/relationships/image" Target="../media/image32.jpeg"/><Relationship Id="rId4" Type="http://schemas.openxmlformats.org/officeDocument/2006/relationships/image" Target="../media/image13.png"/><Relationship Id="rId5" Type="http://schemas.openxmlformats.org/officeDocument/2006/relationships/image" Target="../media/image3.tif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itle 1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>
            <a:lvl1pPr rtl="1">
              <a:defRPr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מצגת מלווה </a:t>
            </a:r>
          </a:p>
        </p:txBody>
      </p:sp>
      <p:sp>
        <p:nvSpPr>
          <p:cNvPr id="95" name="Subtitle 2"/>
          <p:cNvSpPr txBox="1"/>
          <p:nvPr>
            <p:ph type="subTitle" sz="quarter" idx="1"/>
          </p:nvPr>
        </p:nvSpPr>
        <p:spPr>
          <a:xfrm>
            <a:off x="1524000" y="3602037"/>
            <a:ext cx="9144000" cy="1655762"/>
          </a:xfrm>
          <a:prstGeom prst="rect">
            <a:avLst/>
          </a:prstGeom>
        </p:spPr>
        <p:txBody>
          <a:bodyPr/>
          <a:lstStyle/>
          <a:p>
            <a:pPr rtl="1">
              <a:defRPr/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תכנון עירוני במדבר </a:t>
            </a:r>
            <a:r>
              <a:t>/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 עומר רז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Group 13"/>
          <p:cNvGrpSpPr/>
          <p:nvPr/>
        </p:nvGrpSpPr>
        <p:grpSpPr>
          <a:xfrm>
            <a:off x="1" y="276447"/>
            <a:ext cx="12192001" cy="6294474"/>
            <a:chOff x="0" y="0"/>
            <a:chExt cx="12192000" cy="6294474"/>
          </a:xfrm>
        </p:grpSpPr>
        <p:pic>
          <p:nvPicPr>
            <p:cNvPr id="97" name="Picture 6" descr="Picture 6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10426" r="3" b="0"/>
            <a:stretch>
              <a:fillRect/>
            </a:stretch>
          </p:blipFill>
          <p:spPr>
            <a:xfrm>
              <a:off x="6176432" y="0"/>
              <a:ext cx="6015435" cy="35979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17099"/>
                  </a:lnTo>
                  <a:lnTo>
                    <a:pt x="8868" y="17099"/>
                  </a:lnTo>
                  <a:lnTo>
                    <a:pt x="8868" y="21600"/>
                  </a:ln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98" name="Picture 12" descr="Picture 12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0" t="20097" r="0" b="4785"/>
            <a:stretch>
              <a:fillRect/>
            </a:stretch>
          </p:blipFill>
          <p:spPr>
            <a:xfrm>
              <a:off x="18" y="3735539"/>
              <a:ext cx="3535312" cy="255893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9" name="Picture 8" descr="Picture 8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18071" t="0" r="7118" b="2"/>
            <a:stretch>
              <a:fillRect/>
            </a:stretch>
          </p:blipFill>
          <p:spPr>
            <a:xfrm>
              <a:off x="3696197" y="2989526"/>
              <a:ext cx="4789095" cy="330494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0" name="Picture 10" descr="Picture 10"/>
            <p:cNvPicPr>
              <a:picLocks noChangeAspect="1"/>
            </p:cNvPicPr>
            <p:nvPr/>
          </p:nvPicPr>
          <p:blipFill>
            <a:blip r:embed="rId5">
              <a:extLst/>
            </a:blip>
            <a:srcRect l="80" t="0" r="12067" b="0"/>
            <a:stretch>
              <a:fillRect/>
            </a:stretch>
          </p:blipFill>
          <p:spPr>
            <a:xfrm>
              <a:off x="0" y="-1"/>
              <a:ext cx="6015435" cy="35979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21600"/>
                  </a:lnTo>
                  <a:lnTo>
                    <a:pt x="12733" y="21600"/>
                  </a:lnTo>
                  <a:lnTo>
                    <a:pt x="12733" y="17099"/>
                  </a:lnTo>
                  <a:lnTo>
                    <a:pt x="21600" y="17099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101" name="Picture 4" descr="Picture 4"/>
            <p:cNvPicPr>
              <a:picLocks noChangeAspect="1"/>
            </p:cNvPicPr>
            <p:nvPr/>
          </p:nvPicPr>
          <p:blipFill>
            <a:blip r:embed="rId6">
              <a:extLst/>
            </a:blip>
            <a:srcRect l="3110" t="0" r="11997" b="0"/>
            <a:stretch>
              <a:fillRect/>
            </a:stretch>
          </p:blipFill>
          <p:spPr>
            <a:xfrm>
              <a:off x="8646159" y="3735539"/>
              <a:ext cx="3545842" cy="255893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03" name="TextBox 14"/>
          <p:cNvSpPr txBox="1"/>
          <p:nvPr/>
        </p:nvSpPr>
        <p:spPr>
          <a:xfrm>
            <a:off x="-1017537" y="-21266"/>
            <a:ext cx="13163816" cy="379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 rtl="1">
              <a:defRPr/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ערים קדם מודרניות במדבר</a:t>
            </a:r>
            <a:r>
              <a:t>- (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מימין למעלה ובכיוון השעון</a:t>
            </a:r>
            <a:r>
              <a:t>)- 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איספהאן</a:t>
            </a:r>
            <a:r>
              <a:t>, 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איראן</a:t>
            </a:r>
            <a:r>
              <a:t>, 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אגדז</a:t>
            </a:r>
            <a:r>
              <a:t>, 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ניז׳ר</a:t>
            </a:r>
            <a:r>
              <a:t>, 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אל</a:t>
            </a:r>
            <a:r>
              <a:t>-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עולה</a:t>
            </a:r>
            <a:r>
              <a:t>, 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סעודיה</a:t>
            </a:r>
            <a:r>
              <a:t>, 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צנעא</a:t>
            </a:r>
            <a:r>
              <a:t>, 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תימן</a:t>
            </a:r>
            <a:r>
              <a:t>, 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יזד</a:t>
            </a:r>
            <a:r>
              <a:t>, 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איראן</a:t>
            </a:r>
          </a:p>
        </p:txBody>
      </p:sp>
      <p:sp>
        <p:nvSpPr>
          <p:cNvPr id="104" name="TextBox 16"/>
          <p:cNvSpPr txBox="1"/>
          <p:nvPr/>
        </p:nvSpPr>
        <p:spPr>
          <a:xfrm>
            <a:off x="-1017536" y="6560287"/>
            <a:ext cx="4695642" cy="379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 rtl="1">
              <a:defRPr/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התמונות ב</a:t>
            </a:r>
            <a:r>
              <a:t>Wikipedia Common License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Rectangle 17"/>
          <p:cNvSpPr/>
          <p:nvPr/>
        </p:nvSpPr>
        <p:spPr>
          <a:xfrm>
            <a:off x="1523" y="0"/>
            <a:ext cx="12188954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grpSp>
        <p:nvGrpSpPr>
          <p:cNvPr id="111" name="Group 13"/>
          <p:cNvGrpSpPr/>
          <p:nvPr/>
        </p:nvGrpSpPr>
        <p:grpSpPr>
          <a:xfrm>
            <a:off x="170120" y="384368"/>
            <a:ext cx="11916293" cy="6129090"/>
            <a:chOff x="0" y="0"/>
            <a:chExt cx="11916291" cy="6129089"/>
          </a:xfrm>
        </p:grpSpPr>
        <p:pic>
          <p:nvPicPr>
            <p:cNvPr id="107" name="Picture 10" descr="Picture 10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13885" r="0" b="25309"/>
            <a:stretch>
              <a:fillRect/>
            </a:stretch>
          </p:blipFill>
          <p:spPr>
            <a:xfrm>
              <a:off x="-1" y="0"/>
              <a:ext cx="5863914" cy="31674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8" name="Picture 8" descr="Picture 8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0" t="17157" r="2" b="1001"/>
            <a:stretch>
              <a:fillRect/>
            </a:stretch>
          </p:blipFill>
          <p:spPr>
            <a:xfrm>
              <a:off x="6058546" y="-1"/>
              <a:ext cx="5857746" cy="31674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9" name="Picture 12" descr="Picture 12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9528" r="0" b="15944"/>
            <a:stretch>
              <a:fillRect/>
            </a:stretch>
          </p:blipFill>
          <p:spPr>
            <a:xfrm>
              <a:off x="-1" y="3339140"/>
              <a:ext cx="5863914" cy="27899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10" name="Picture 6" descr="Picture 6"/>
            <p:cNvPicPr>
              <a:picLocks noChangeAspect="1"/>
            </p:cNvPicPr>
            <p:nvPr/>
          </p:nvPicPr>
          <p:blipFill>
            <a:blip r:embed="rId5">
              <a:extLst/>
            </a:blip>
            <a:srcRect l="0" t="8999" r="2" b="18913"/>
            <a:stretch>
              <a:fillRect/>
            </a:stretch>
          </p:blipFill>
          <p:spPr>
            <a:xfrm>
              <a:off x="6058545" y="3339141"/>
              <a:ext cx="5857746" cy="278994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12" name="TextBox 14"/>
          <p:cNvSpPr txBox="1"/>
          <p:nvPr/>
        </p:nvSpPr>
        <p:spPr>
          <a:xfrm>
            <a:off x="1877546" y="-8380"/>
            <a:ext cx="10163146" cy="379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 rtl="1">
              <a:defRPr/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העיר שיבאם</a:t>
            </a:r>
            <a:r>
              <a:t>, 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רבי קומות עשויים לבני בוץ מהמאה ה</a:t>
            </a:r>
            <a:r>
              <a:t>-14 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במדבר בתימן</a:t>
            </a:r>
          </a:p>
        </p:txBody>
      </p:sp>
      <p:sp>
        <p:nvSpPr>
          <p:cNvPr id="113" name="TextBox 16"/>
          <p:cNvSpPr txBox="1"/>
          <p:nvPr/>
        </p:nvSpPr>
        <p:spPr>
          <a:xfrm>
            <a:off x="-1017536" y="6560287"/>
            <a:ext cx="4695642" cy="379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 rtl="1">
              <a:defRPr/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התמונות ב</a:t>
            </a:r>
            <a:r>
              <a:t>Wikipedia Common License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Rectangle 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D8E7D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6" name="Rectangle 19"/>
          <p:cNvSpPr/>
          <p:nvPr/>
        </p:nvSpPr>
        <p:spPr>
          <a:xfrm>
            <a:off x="461330" y="480059"/>
            <a:ext cx="3442555" cy="278807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17" name="Picture 10" descr="Picture 1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48758" y="643467"/>
            <a:ext cx="1869725" cy="2475653"/>
          </a:xfrm>
          <a:prstGeom prst="rect">
            <a:avLst/>
          </a:prstGeom>
          <a:ln w="12700">
            <a:miter lim="400000"/>
          </a:ln>
        </p:spPr>
      </p:pic>
      <p:sp>
        <p:nvSpPr>
          <p:cNvPr id="118" name="Rectangle 21"/>
          <p:cNvSpPr/>
          <p:nvPr/>
        </p:nvSpPr>
        <p:spPr>
          <a:xfrm>
            <a:off x="8135997" y="487089"/>
            <a:ext cx="3588175" cy="278104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19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966109" y="650497"/>
            <a:ext cx="1947721" cy="2468623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Rectangle 23"/>
          <p:cNvSpPr/>
          <p:nvPr/>
        </p:nvSpPr>
        <p:spPr>
          <a:xfrm>
            <a:off x="461330" y="3603669"/>
            <a:ext cx="3442555" cy="278807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21" name="Picture 6" descr="Picture 6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248158" y="3748194"/>
            <a:ext cx="1853725" cy="2471631"/>
          </a:xfrm>
          <a:prstGeom prst="rect">
            <a:avLst/>
          </a:prstGeom>
          <a:ln w="12700">
            <a:miter lim="400000"/>
          </a:ln>
        </p:spPr>
      </p:pic>
      <p:sp>
        <p:nvSpPr>
          <p:cNvPr id="122" name="Rectangle 25"/>
          <p:cNvSpPr/>
          <p:nvPr/>
        </p:nvSpPr>
        <p:spPr>
          <a:xfrm>
            <a:off x="4225618" y="487090"/>
            <a:ext cx="3588171" cy="589788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23" name="Picture 8" descr="Picture 8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381675" y="1260160"/>
            <a:ext cx="3252904" cy="4351739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Rectangle 27"/>
          <p:cNvSpPr/>
          <p:nvPr/>
        </p:nvSpPr>
        <p:spPr>
          <a:xfrm>
            <a:off x="8129502" y="3603669"/>
            <a:ext cx="3601168" cy="278807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25" name="Picture 12" descr="Picture 12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8883271" y="3755223"/>
            <a:ext cx="2113396" cy="2464602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TextBox 13"/>
          <p:cNvSpPr txBox="1"/>
          <p:nvPr/>
        </p:nvSpPr>
        <p:spPr>
          <a:xfrm>
            <a:off x="5922265" y="58878"/>
            <a:ext cx="5756188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 rtl="1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ספריו של פרופ׳ גדעון גולני</a:t>
            </a:r>
          </a:p>
        </p:txBody>
      </p:sp>
      <p:sp>
        <p:nvSpPr>
          <p:cNvPr id="127" name="TextBox 24"/>
          <p:cNvSpPr txBox="1"/>
          <p:nvPr/>
        </p:nvSpPr>
        <p:spPr>
          <a:xfrm>
            <a:off x="-2151971" y="6447371"/>
            <a:ext cx="5756189" cy="379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 rtl="1">
              <a:defRPr>
                <a:solidFill>
                  <a:srgbClr val="FFFFFF"/>
                </a:solidFill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זכויות יוצרים</a:t>
            </a:r>
            <a:r>
              <a:t>: </a:t>
            </a:r>
            <a:r>
              <a:t>Architectural Press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rcRect l="0" t="30078" r="0" b="0"/>
          <a:stretch>
            <a:fillRect/>
          </a:stretch>
        </p:blipFill>
        <p:spPr>
          <a:xfrm>
            <a:off x="197710" y="297708"/>
            <a:ext cx="5869172" cy="6160359"/>
          </a:xfrm>
          <a:prstGeom prst="rect">
            <a:avLst/>
          </a:prstGeom>
          <a:ln w="12700">
            <a:miter lim="400000"/>
          </a:ln>
        </p:spPr>
      </p:pic>
      <p:pic>
        <p:nvPicPr>
          <p:cNvPr id="130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rcRect l="0" t="0" r="0" b="69612"/>
          <a:stretch>
            <a:fillRect/>
          </a:stretch>
        </p:blipFill>
        <p:spPr>
          <a:xfrm>
            <a:off x="6095815" y="3837985"/>
            <a:ext cx="5869173" cy="2677229"/>
          </a:xfrm>
          <a:prstGeom prst="rect">
            <a:avLst/>
          </a:prstGeom>
          <a:ln w="12700">
            <a:miter lim="400000"/>
          </a:ln>
        </p:spPr>
      </p:pic>
      <p:pic>
        <p:nvPicPr>
          <p:cNvPr id="131" name="Picture 7" descr="Picture 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207781" y="354751"/>
            <a:ext cx="5676832" cy="3371269"/>
          </a:xfrm>
          <a:prstGeom prst="rect">
            <a:avLst/>
          </a:prstGeom>
          <a:ln w="12700">
            <a:miter lim="400000"/>
          </a:ln>
        </p:spPr>
      </p:pic>
      <p:sp>
        <p:nvSpPr>
          <p:cNvPr id="132" name="TextBox 8"/>
          <p:cNvSpPr txBox="1"/>
          <p:nvPr/>
        </p:nvSpPr>
        <p:spPr>
          <a:xfrm>
            <a:off x="-819826" y="-21266"/>
            <a:ext cx="12658719" cy="379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 rtl="1">
              <a:defRPr/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שיכון השטיח בבאר שבע</a:t>
            </a:r>
            <a:r>
              <a:t>, 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שכונה ה׳</a:t>
            </a:r>
          </a:p>
        </p:txBody>
      </p:sp>
      <p:sp>
        <p:nvSpPr>
          <p:cNvPr id="133" name="TextBox 10"/>
          <p:cNvSpPr txBox="1"/>
          <p:nvPr/>
        </p:nvSpPr>
        <p:spPr>
          <a:xfrm>
            <a:off x="243429" y="6488667"/>
            <a:ext cx="2831887" cy="650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 rtl="1">
              <a:defRPr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כל התמונות צולמו ע״י עומר רז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rcRect l="0" t="0" r="11703" b="0"/>
          <a:stretch>
            <a:fillRect/>
          </a:stretch>
        </p:blipFill>
        <p:spPr>
          <a:xfrm>
            <a:off x="23864" y="314699"/>
            <a:ext cx="3607963" cy="29468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36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rcRect l="11113" t="0" r="1" b="2"/>
          <a:stretch>
            <a:fillRect/>
          </a:stretch>
        </p:blipFill>
        <p:spPr>
          <a:xfrm>
            <a:off x="-1" y="3448449"/>
            <a:ext cx="3655694" cy="3094853"/>
          </a:xfrm>
          <a:prstGeom prst="rect">
            <a:avLst/>
          </a:prstGeom>
          <a:ln w="12700">
            <a:miter lim="400000"/>
          </a:ln>
        </p:spPr>
      </p:pic>
      <p:pic>
        <p:nvPicPr>
          <p:cNvPr id="137" name="Picture 8" descr="Picture 8"/>
          <p:cNvPicPr>
            <a:picLocks noChangeAspect="1"/>
          </p:cNvPicPr>
          <p:nvPr/>
        </p:nvPicPr>
        <p:blipFill>
          <a:blip r:embed="rId4">
            <a:extLst/>
          </a:blip>
          <a:srcRect l="21086" t="0" r="1645" b="0"/>
          <a:stretch>
            <a:fillRect/>
          </a:stretch>
        </p:blipFill>
        <p:spPr>
          <a:xfrm>
            <a:off x="4051420" y="314699"/>
            <a:ext cx="3645661" cy="62286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38" name="Picture 12" descr="Picture 12"/>
          <p:cNvPicPr>
            <a:picLocks noChangeAspect="1"/>
          </p:cNvPicPr>
          <p:nvPr/>
        </p:nvPicPr>
        <p:blipFill>
          <a:blip r:embed="rId5">
            <a:extLst/>
          </a:blip>
          <a:srcRect l="32940" t="0" r="7604" b="0"/>
          <a:stretch>
            <a:fillRect/>
          </a:stretch>
        </p:blipFill>
        <p:spPr>
          <a:xfrm>
            <a:off x="8130489" y="314699"/>
            <a:ext cx="3655711" cy="29468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39" name="Picture 10" descr="Picture 10"/>
          <p:cNvPicPr>
            <a:picLocks noChangeAspect="1"/>
          </p:cNvPicPr>
          <p:nvPr/>
        </p:nvPicPr>
        <p:blipFill>
          <a:blip r:embed="rId6">
            <a:extLst/>
          </a:blip>
          <a:srcRect l="0" t="0" r="1050" b="0"/>
          <a:stretch>
            <a:fillRect/>
          </a:stretch>
        </p:blipFill>
        <p:spPr>
          <a:xfrm>
            <a:off x="8140538" y="3448455"/>
            <a:ext cx="3645661" cy="3094852"/>
          </a:xfrm>
          <a:prstGeom prst="rect">
            <a:avLst/>
          </a:prstGeom>
          <a:ln w="12700">
            <a:miter lim="400000"/>
          </a:ln>
        </p:spPr>
      </p:pic>
      <p:sp>
        <p:nvSpPr>
          <p:cNvPr id="140" name="TextBox 15"/>
          <p:cNvSpPr txBox="1"/>
          <p:nvPr/>
        </p:nvSpPr>
        <p:spPr>
          <a:xfrm>
            <a:off x="2548287" y="-27317"/>
            <a:ext cx="9127871" cy="646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 rtl="1">
              <a:defRPr/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שכונות השיכונים של באר מותאמות לאקלים החם ע״י צל מבניינים</a:t>
            </a:r>
            <a:r>
              <a:t>, 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צמחייה ואלמנטים של מים</a:t>
            </a:r>
          </a:p>
        </p:txBody>
      </p:sp>
      <p:sp>
        <p:nvSpPr>
          <p:cNvPr id="141" name="TextBox 16"/>
          <p:cNvSpPr txBox="1"/>
          <p:nvPr/>
        </p:nvSpPr>
        <p:spPr>
          <a:xfrm>
            <a:off x="45719" y="6488667"/>
            <a:ext cx="2831887" cy="650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 rtl="1">
              <a:defRPr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כל התמונות צולמו ע״י עומר רז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Rectangle 48"/>
          <p:cNvSpPr/>
          <p:nvPr/>
        </p:nvSpPr>
        <p:spPr>
          <a:xfrm>
            <a:off x="1523" y="0"/>
            <a:ext cx="12188954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44" name="Picture 20" descr="Picture 20"/>
          <p:cNvPicPr>
            <a:picLocks noChangeAspect="1"/>
          </p:cNvPicPr>
          <p:nvPr/>
        </p:nvPicPr>
        <p:blipFill>
          <a:blip r:embed="rId2">
            <a:extLst/>
          </a:blip>
          <a:srcRect l="0" t="0" r="14497" b="0"/>
          <a:stretch>
            <a:fillRect/>
          </a:stretch>
        </p:blipFill>
        <p:spPr>
          <a:xfrm rot="5400000">
            <a:off x="92073" y="478220"/>
            <a:ext cx="2547778" cy="22348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45" name="Picture 24" descr="Picture 24"/>
          <p:cNvPicPr>
            <a:picLocks noChangeAspect="1"/>
          </p:cNvPicPr>
          <p:nvPr/>
        </p:nvPicPr>
        <p:blipFill>
          <a:blip r:embed="rId3">
            <a:extLst/>
          </a:blip>
          <a:srcRect l="1861" t="0" r="15665" b="4"/>
          <a:stretch>
            <a:fillRect/>
          </a:stretch>
        </p:blipFill>
        <p:spPr>
          <a:xfrm>
            <a:off x="2606268" y="321729"/>
            <a:ext cx="2122546" cy="254778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6" name="Picture 22" descr="Picture 22"/>
          <p:cNvPicPr>
            <a:picLocks noChangeAspect="1"/>
          </p:cNvPicPr>
          <p:nvPr/>
        </p:nvPicPr>
        <p:blipFill>
          <a:blip r:embed="rId4">
            <a:extLst/>
          </a:blip>
          <a:srcRect l="1131" t="0" r="2" b="2"/>
          <a:stretch>
            <a:fillRect/>
          </a:stretch>
        </p:blipFill>
        <p:spPr>
          <a:xfrm>
            <a:off x="172277" y="3079759"/>
            <a:ext cx="4556537" cy="345651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7" name="Picture 18" descr="Picture 18"/>
          <p:cNvPicPr>
            <a:picLocks noChangeAspect="1"/>
          </p:cNvPicPr>
          <p:nvPr/>
        </p:nvPicPr>
        <p:blipFill>
          <a:blip r:embed="rId5">
            <a:extLst/>
          </a:blip>
          <a:srcRect l="3532" t="0" r="9300" b="0"/>
          <a:stretch>
            <a:fillRect/>
          </a:stretch>
        </p:blipFill>
        <p:spPr>
          <a:xfrm>
            <a:off x="4899566" y="321732"/>
            <a:ext cx="6970701" cy="6181774"/>
          </a:xfrm>
          <a:prstGeom prst="rect">
            <a:avLst/>
          </a:prstGeom>
          <a:ln w="12700">
            <a:miter lim="400000"/>
          </a:ln>
        </p:spPr>
      </p:pic>
      <p:sp>
        <p:nvSpPr>
          <p:cNvPr id="148" name="TextBox 34"/>
          <p:cNvSpPr txBox="1"/>
          <p:nvPr/>
        </p:nvSpPr>
        <p:spPr>
          <a:xfrm>
            <a:off x="2548287" y="-27317"/>
            <a:ext cx="9127871" cy="379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 rtl="1">
              <a:defRPr/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מצפה רמון</a:t>
            </a:r>
            <a:r>
              <a:t>- 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טיפולוגיות שונות ועוגנים שיוצרים תמונה מנטלית של העיר</a:t>
            </a:r>
          </a:p>
        </p:txBody>
      </p:sp>
      <p:sp>
        <p:nvSpPr>
          <p:cNvPr id="149" name="TextBox 36"/>
          <p:cNvSpPr txBox="1"/>
          <p:nvPr/>
        </p:nvSpPr>
        <p:spPr>
          <a:xfrm>
            <a:off x="45719" y="6488667"/>
            <a:ext cx="2831887" cy="650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 rtl="1">
              <a:defRPr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כל התמונות צולמו ע״י עומר רז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Rectangle 25"/>
          <p:cNvSpPr/>
          <p:nvPr/>
        </p:nvSpPr>
        <p:spPr>
          <a:xfrm>
            <a:off x="1523" y="0"/>
            <a:ext cx="12188954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grpSp>
        <p:nvGrpSpPr>
          <p:cNvPr id="156" name="Group 21"/>
          <p:cNvGrpSpPr/>
          <p:nvPr/>
        </p:nvGrpSpPr>
        <p:grpSpPr>
          <a:xfrm>
            <a:off x="-1" y="513118"/>
            <a:ext cx="12192002" cy="5979075"/>
            <a:chOff x="0" y="0"/>
            <a:chExt cx="12192000" cy="5979074"/>
          </a:xfrm>
        </p:grpSpPr>
        <p:pic>
          <p:nvPicPr>
            <p:cNvPr id="152" name="Picture 14" descr="Picture 14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14043" t="0" r="21138" b="0"/>
            <a:stretch>
              <a:fillRect/>
            </a:stretch>
          </p:blipFill>
          <p:spPr>
            <a:xfrm>
              <a:off x="-1" y="0"/>
              <a:ext cx="3255864" cy="30213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3" name="Picture 16" descr="Picture 16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9261" t="0" r="9929" b="1"/>
            <a:stretch>
              <a:fillRect/>
            </a:stretch>
          </p:blipFill>
          <p:spPr>
            <a:xfrm>
              <a:off x="-1" y="3193121"/>
              <a:ext cx="3255864" cy="278595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4" name="Picture 20" descr="Picture 20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17750" t="0" r="14628" b="2"/>
            <a:stretch>
              <a:fillRect/>
            </a:stretch>
          </p:blipFill>
          <p:spPr>
            <a:xfrm>
              <a:off x="3459117" y="-1"/>
              <a:ext cx="4268536" cy="597907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5" name="Picture 18" descr="Picture 18"/>
            <p:cNvPicPr>
              <a:picLocks noChangeAspect="1"/>
            </p:cNvPicPr>
            <p:nvPr/>
          </p:nvPicPr>
          <p:blipFill>
            <a:blip r:embed="rId5">
              <a:extLst/>
            </a:blip>
            <a:srcRect l="41658" t="0" r="13620" b="2"/>
            <a:stretch>
              <a:fillRect/>
            </a:stretch>
          </p:blipFill>
          <p:spPr>
            <a:xfrm>
              <a:off x="7930906" y="-1"/>
              <a:ext cx="4261095" cy="597907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57" name="TextBox 22"/>
          <p:cNvSpPr txBox="1"/>
          <p:nvPr/>
        </p:nvSpPr>
        <p:spPr>
          <a:xfrm>
            <a:off x="-1017537" y="-21266"/>
            <a:ext cx="13163816" cy="379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 rtl="1">
              <a:defRPr/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העיר החדשה של שושטאר</a:t>
            </a:r>
            <a:r>
              <a:t>, 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איראן </a:t>
            </a:r>
            <a:r>
              <a:t>(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שנות ה</a:t>
            </a:r>
            <a:r>
              <a:t>-70)</a:t>
            </a:r>
          </a:p>
        </p:txBody>
      </p:sp>
      <p:sp>
        <p:nvSpPr>
          <p:cNvPr id="158" name="TextBox 23"/>
          <p:cNvSpPr txBox="1"/>
          <p:nvPr/>
        </p:nvSpPr>
        <p:spPr>
          <a:xfrm>
            <a:off x="-383424" y="6472577"/>
            <a:ext cx="4695642" cy="379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 rtl="1">
              <a:defRPr/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התמונות  מ</a:t>
            </a:r>
            <a:r>
              <a:t>-</a:t>
            </a:r>
            <a:r>
              <a:t>Aga Khan Development Network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3467" y="1397931"/>
            <a:ext cx="10905067" cy="4062137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TextBox 5"/>
          <p:cNvSpPr txBox="1"/>
          <p:nvPr/>
        </p:nvSpPr>
        <p:spPr>
          <a:xfrm>
            <a:off x="-1017537" y="-21266"/>
            <a:ext cx="13163816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 rtl="1">
              <a:defRPr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גדילה מפורברת של ערי מדבר בעת המודרנית</a:t>
            </a:r>
          </a:p>
        </p:txBody>
      </p:sp>
      <p:sp>
        <p:nvSpPr>
          <p:cNvPr id="162" name="TextBox 6"/>
          <p:cNvSpPr txBox="1"/>
          <p:nvPr/>
        </p:nvSpPr>
        <p:spPr>
          <a:xfrm>
            <a:off x="45719" y="6472575"/>
            <a:ext cx="3736283" cy="659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 rtl="1">
              <a:defRPr/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התמונות  מתוך עבודת המחקר </a:t>
            </a:r>
            <a:r>
              <a:t>(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עומר רז</a:t>
            </a:r>
            <a:r>
              <a:t>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Rectangle 13"/>
          <p:cNvSpPr/>
          <p:nvPr/>
        </p:nvSpPr>
        <p:spPr>
          <a:xfrm>
            <a:off x="1523" y="0"/>
            <a:ext cx="12188954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grpSp>
        <p:nvGrpSpPr>
          <p:cNvPr id="169" name="Group 9"/>
          <p:cNvGrpSpPr/>
          <p:nvPr/>
        </p:nvGrpSpPr>
        <p:grpSpPr>
          <a:xfrm>
            <a:off x="-1524" y="364454"/>
            <a:ext cx="12192001" cy="6129090"/>
            <a:chOff x="0" y="0"/>
            <a:chExt cx="12191999" cy="6129089"/>
          </a:xfrm>
        </p:grpSpPr>
        <p:pic>
          <p:nvPicPr>
            <p:cNvPr id="165" name="Picture 7" descr="Picture 7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39093" r="1" b="13019"/>
            <a:stretch>
              <a:fillRect/>
            </a:stretch>
          </p:blipFill>
          <p:spPr>
            <a:xfrm>
              <a:off x="0" y="-1"/>
              <a:ext cx="5999708" cy="31674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66" name="Picture 6" descr="Picture 6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0" t="21956" r="2" b="1"/>
            <a:stretch>
              <a:fillRect/>
            </a:stretch>
          </p:blipFill>
          <p:spPr>
            <a:xfrm>
              <a:off x="6198724" y="0"/>
              <a:ext cx="5993276" cy="31674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67" name="Picture 8" descr="Picture 8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25763" r="0" b="0"/>
            <a:stretch>
              <a:fillRect/>
            </a:stretch>
          </p:blipFill>
          <p:spPr>
            <a:xfrm>
              <a:off x="0" y="3339141"/>
              <a:ext cx="5999588" cy="278987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68" name="Picture 4" descr="Picture 4"/>
            <p:cNvPicPr>
              <a:picLocks noChangeAspect="1"/>
            </p:cNvPicPr>
            <p:nvPr/>
          </p:nvPicPr>
          <p:blipFill>
            <a:blip r:embed="rId5">
              <a:extLst/>
            </a:blip>
            <a:srcRect l="0" t="26813" r="2" b="1"/>
            <a:stretch>
              <a:fillRect/>
            </a:stretch>
          </p:blipFill>
          <p:spPr>
            <a:xfrm>
              <a:off x="6198723" y="3339141"/>
              <a:ext cx="5993276" cy="278994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70" name="TextBox 11"/>
          <p:cNvSpPr txBox="1"/>
          <p:nvPr/>
        </p:nvSpPr>
        <p:spPr>
          <a:xfrm>
            <a:off x="-1017537" y="-21266"/>
            <a:ext cx="13163816" cy="379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 rtl="1">
              <a:defRPr/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פירבור בערי מדבר אמריקאיות</a:t>
            </a:r>
            <a:r>
              <a:t>- (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ימין</a:t>
            </a:r>
            <a:r>
              <a:t>) 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פיניקס</a:t>
            </a:r>
            <a:r>
              <a:t>, 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אריזונה </a:t>
            </a:r>
            <a:r>
              <a:t>(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שמאל</a:t>
            </a:r>
            <a:r>
              <a:t>) 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לאס וגאס</a:t>
            </a:r>
            <a:r>
              <a:t>, 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נבדה</a:t>
            </a:r>
          </a:p>
        </p:txBody>
      </p:sp>
      <p:sp>
        <p:nvSpPr>
          <p:cNvPr id="171" name="TextBox 12"/>
          <p:cNvSpPr txBox="1"/>
          <p:nvPr/>
        </p:nvSpPr>
        <p:spPr>
          <a:xfrm>
            <a:off x="-383424" y="6472577"/>
            <a:ext cx="4695642" cy="379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 rtl="1">
              <a:defRPr/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התמונות  מ</a:t>
            </a:r>
            <a:r>
              <a:t>-</a:t>
            </a:r>
            <a:r>
              <a:t>Aga Khan Development Network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74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rcRect l="0" t="29899" r="0" b="8449"/>
          <a:stretch>
            <a:fillRect/>
          </a:stretch>
        </p:blipFill>
        <p:spPr>
          <a:xfrm>
            <a:off x="-2" y="464974"/>
            <a:ext cx="7215165" cy="25900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21600"/>
                </a:lnTo>
                <a:lnTo>
                  <a:pt x="17483" y="21600"/>
                </a:lnTo>
                <a:lnTo>
                  <a:pt x="21600" y="0"/>
                </a:lnTo>
                <a:lnTo>
                  <a:pt x="4933" y="0"/>
                </a:lnTo>
                <a:lnTo>
                  <a:pt x="3608" y="0"/>
                </a:lnTo>
                <a:lnTo>
                  <a:pt x="3497" y="0"/>
                </a:lnTo>
                <a:lnTo>
                  <a:pt x="2028" y="0"/>
                </a:lnTo>
                <a:lnTo>
                  <a:pt x="0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175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rcRect l="0" t="1368" r="1" b="1035"/>
          <a:stretch>
            <a:fillRect/>
          </a:stretch>
        </p:blipFill>
        <p:spPr>
          <a:xfrm>
            <a:off x="5622231" y="453151"/>
            <a:ext cx="6569473" cy="32718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5715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5715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176" name="Picture 6" descr="Picture 6"/>
          <p:cNvPicPr>
            <a:picLocks noChangeAspect="1"/>
          </p:cNvPicPr>
          <p:nvPr/>
        </p:nvPicPr>
        <p:blipFill>
          <a:blip r:embed="rId4">
            <a:extLst/>
          </a:blip>
          <a:srcRect l="0" t="22345" r="0" b="0"/>
          <a:stretch>
            <a:fillRect/>
          </a:stretch>
        </p:blipFill>
        <p:spPr>
          <a:xfrm>
            <a:off x="4182009" y="3853913"/>
            <a:ext cx="8009992" cy="25907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3713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3713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177" name="Picture 10" descr="Picture 10"/>
          <p:cNvPicPr>
            <a:picLocks noChangeAspect="1"/>
          </p:cNvPicPr>
          <p:nvPr/>
        </p:nvPicPr>
        <p:blipFill>
          <a:blip r:embed="rId5">
            <a:extLst/>
          </a:blip>
          <a:srcRect l="0" t="2230" r="6972" b="13509"/>
          <a:stretch>
            <a:fillRect/>
          </a:stretch>
        </p:blipFill>
        <p:spPr>
          <a:xfrm>
            <a:off x="-1" y="3172281"/>
            <a:ext cx="5776517" cy="32722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21600"/>
                </a:lnTo>
                <a:lnTo>
                  <a:pt x="6162" y="21600"/>
                </a:lnTo>
                <a:lnTo>
                  <a:pt x="6162" y="21571"/>
                </a:lnTo>
                <a:lnTo>
                  <a:pt x="15112" y="21571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78" name="TextBox 12"/>
          <p:cNvSpPr txBox="1"/>
          <p:nvPr/>
        </p:nvSpPr>
        <p:spPr>
          <a:xfrm>
            <a:off x="1513013" y="-27317"/>
            <a:ext cx="10163146" cy="646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 rtl="1">
              <a:defRPr/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העיר מסדר הסמוכה לאבו</a:t>
            </a:r>
            <a:r>
              <a:t>-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דאבי </a:t>
            </a:r>
            <a:r>
              <a:t>– 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פרויקט דגל לבניה ותכנון סביבתי בעלות של </a:t>
            </a:r>
            <a:r>
              <a:t>22 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מיליארד לירות סטרלינג</a:t>
            </a:r>
          </a:p>
        </p:txBody>
      </p:sp>
      <p:sp>
        <p:nvSpPr>
          <p:cNvPr id="179" name="TextBox 13"/>
          <p:cNvSpPr txBox="1"/>
          <p:nvPr/>
        </p:nvSpPr>
        <p:spPr>
          <a:xfrm>
            <a:off x="-211892" y="6466685"/>
            <a:ext cx="4695642" cy="659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 rtl="1">
              <a:defRPr/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התמונות מתוך </a:t>
            </a:r>
            <a:r>
              <a:t>https://masdar.ae/en/masdar-city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Rectangle 10"/>
          <p:cNvSpPr/>
          <p:nvPr/>
        </p:nvSpPr>
        <p:spPr>
          <a:xfrm>
            <a:off x="1523" y="0"/>
            <a:ext cx="12188954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82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rcRect l="21651" t="0" r="22832" b="0"/>
          <a:stretch>
            <a:fillRect/>
          </a:stretch>
        </p:blipFill>
        <p:spPr>
          <a:xfrm>
            <a:off x="321731" y="557188"/>
            <a:ext cx="5668684" cy="5743562"/>
          </a:xfrm>
          <a:prstGeom prst="rect">
            <a:avLst/>
          </a:prstGeom>
          <a:ln w="12700">
            <a:miter lim="400000"/>
          </a:ln>
        </p:spPr>
      </p:pic>
      <p:pic>
        <p:nvPicPr>
          <p:cNvPr id="183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rcRect l="17594" t="0" r="26829" b="0"/>
          <a:stretch>
            <a:fillRect/>
          </a:stretch>
        </p:blipFill>
        <p:spPr>
          <a:xfrm>
            <a:off x="6195374" y="557188"/>
            <a:ext cx="5674895" cy="5743562"/>
          </a:xfrm>
          <a:prstGeom prst="rect">
            <a:avLst/>
          </a:prstGeom>
          <a:ln w="12700">
            <a:miter lim="400000"/>
          </a:ln>
        </p:spPr>
      </p:pic>
      <p:sp>
        <p:nvSpPr>
          <p:cNvPr id="184" name="TextBox 7"/>
          <p:cNvSpPr txBox="1"/>
          <p:nvPr/>
        </p:nvSpPr>
        <p:spPr>
          <a:xfrm>
            <a:off x="8019672" y="189630"/>
            <a:ext cx="3804876" cy="379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 rtl="1">
              <a:defRPr/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פיתוח עירוני חדש בעיר מוסקט</a:t>
            </a:r>
            <a:r>
              <a:t>, 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עומאן</a:t>
            </a:r>
          </a:p>
        </p:txBody>
      </p:sp>
      <p:sp>
        <p:nvSpPr>
          <p:cNvPr id="185" name="TextBox 8"/>
          <p:cNvSpPr txBox="1"/>
          <p:nvPr/>
        </p:nvSpPr>
        <p:spPr>
          <a:xfrm>
            <a:off x="6241093" y="6300806"/>
            <a:ext cx="3804875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/>
            <a:r>
              <a:t>Allies and Morrison Architects, London</a:t>
            </a:r>
          </a:p>
        </p:txBody>
      </p:sp>
      <p:sp>
        <p:nvSpPr>
          <p:cNvPr id="186" name="TextBox 9"/>
          <p:cNvSpPr txBox="1"/>
          <p:nvPr/>
        </p:nvSpPr>
        <p:spPr>
          <a:xfrm>
            <a:off x="1215301" y="192171"/>
            <a:ext cx="4729396" cy="379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 rtl="1">
              <a:defRPr/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פיתוח עירוני חדש בעיר דובאי</a:t>
            </a:r>
            <a:r>
              <a:t>, 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איחוד האמירויות</a:t>
            </a:r>
          </a:p>
        </p:txBody>
      </p:sp>
      <p:sp>
        <p:nvSpPr>
          <p:cNvPr id="187" name="TextBox 11"/>
          <p:cNvSpPr txBox="1"/>
          <p:nvPr/>
        </p:nvSpPr>
        <p:spPr>
          <a:xfrm>
            <a:off x="367450" y="6296492"/>
            <a:ext cx="3804875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/>
            <a:r>
              <a:t>Baharash Architects, London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3" name="Group 37"/>
          <p:cNvGrpSpPr/>
          <p:nvPr/>
        </p:nvGrpSpPr>
        <p:grpSpPr>
          <a:xfrm>
            <a:off x="444137" y="342015"/>
            <a:ext cx="11303585" cy="6266191"/>
            <a:chOff x="0" y="0"/>
            <a:chExt cx="11303583" cy="6266189"/>
          </a:xfrm>
        </p:grpSpPr>
        <p:pic>
          <p:nvPicPr>
            <p:cNvPr id="189" name="Picture 35" descr="Picture 35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25942" r="1" b="8929"/>
            <a:stretch>
              <a:fillRect/>
            </a:stretch>
          </p:blipFill>
          <p:spPr>
            <a:xfrm>
              <a:off x="4166045" y="212"/>
              <a:ext cx="7137401" cy="3057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4349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3"/>
                  </a:lnTo>
                  <a:lnTo>
                    <a:pt x="18102" y="3"/>
                  </a:lnTo>
                  <a:lnTo>
                    <a:pt x="18102" y="0"/>
                  </a:lnTo>
                  <a:lnTo>
                    <a:pt x="7357" y="0"/>
                  </a:lnTo>
                  <a:lnTo>
                    <a:pt x="4365" y="0"/>
                  </a:lnTo>
                  <a:lnTo>
                    <a:pt x="4349" y="0"/>
                  </a:ln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190" name="Picture 34" descr="Picture 34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0" t="0" r="1510" b="0"/>
            <a:stretch>
              <a:fillRect/>
            </a:stretch>
          </p:blipFill>
          <p:spPr>
            <a:xfrm>
              <a:off x="0" y="-1"/>
              <a:ext cx="5432823" cy="30578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21600"/>
                  </a:lnTo>
                  <a:lnTo>
                    <a:pt x="15886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191" name="Picture 36" descr="Picture 36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14174" r="4" b="1"/>
            <a:stretch>
              <a:fillRect/>
            </a:stretch>
          </p:blipFill>
          <p:spPr>
            <a:xfrm>
              <a:off x="5887431" y="3208267"/>
              <a:ext cx="5416154" cy="3057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5731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lnTo>
                    <a:pt x="9694" y="0"/>
                  </a:lnTo>
                  <a:lnTo>
                    <a:pt x="5752" y="0"/>
                  </a:lnTo>
                  <a:lnTo>
                    <a:pt x="5731" y="0"/>
                  </a:ln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192" name="Picture 32" descr="Picture 32"/>
            <p:cNvPicPr>
              <a:picLocks noChangeAspect="1"/>
            </p:cNvPicPr>
            <p:nvPr/>
          </p:nvPicPr>
          <p:blipFill>
            <a:blip r:embed="rId5">
              <a:extLst/>
            </a:blip>
            <a:srcRect l="0" t="22717" r="1" b="0"/>
            <a:stretch>
              <a:fillRect/>
            </a:stretch>
          </p:blipFill>
          <p:spPr>
            <a:xfrm>
              <a:off x="0" y="3208266"/>
              <a:ext cx="7137401" cy="30578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21597"/>
                  </a:lnTo>
                  <a:lnTo>
                    <a:pt x="3499" y="21597"/>
                  </a:lnTo>
                  <a:lnTo>
                    <a:pt x="3499" y="21600"/>
                  </a:lnTo>
                  <a:lnTo>
                    <a:pt x="17252" y="21600"/>
                  </a:lnTo>
                  <a:lnTo>
                    <a:pt x="21600" y="6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</p:grpSp>
      <p:sp>
        <p:nvSpPr>
          <p:cNvPr id="194" name="TextBox 38"/>
          <p:cNvSpPr txBox="1"/>
          <p:nvPr/>
        </p:nvSpPr>
        <p:spPr>
          <a:xfrm>
            <a:off x="2548287" y="-27317"/>
            <a:ext cx="9127871" cy="379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 rtl="1">
              <a:defRPr/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ניאום</a:t>
            </a:r>
            <a:r>
              <a:t>- 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עיר חדשה בעלות של </a:t>
            </a:r>
            <a:r>
              <a:t>500 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מיליארד דולר בחוף ים סוף הסעודי מול שארם א</a:t>
            </a:r>
            <a:r>
              <a:t>-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שייח׳</a:t>
            </a:r>
          </a:p>
        </p:txBody>
      </p:sp>
      <p:sp>
        <p:nvSpPr>
          <p:cNvPr id="195" name="TextBox 39"/>
          <p:cNvSpPr txBox="1"/>
          <p:nvPr/>
        </p:nvSpPr>
        <p:spPr>
          <a:xfrm>
            <a:off x="489856" y="6575880"/>
            <a:ext cx="2831887" cy="379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 rtl="1">
              <a:defRPr/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התמונות מתוך </a:t>
            </a:r>
            <a:r>
              <a:t> Neom.com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Rectangle 19"/>
          <p:cNvSpPr/>
          <p:nvPr/>
        </p:nvSpPr>
        <p:spPr>
          <a:xfrm>
            <a:off x="1523" y="0"/>
            <a:ext cx="12188954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98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rcRect l="8836" t="0" r="1" b="2"/>
          <a:stretch>
            <a:fillRect/>
          </a:stretch>
        </p:blipFill>
        <p:spPr>
          <a:xfrm>
            <a:off x="291895" y="261573"/>
            <a:ext cx="5804105" cy="3167428"/>
          </a:xfrm>
          <a:prstGeom prst="rect">
            <a:avLst/>
          </a:prstGeom>
          <a:ln w="12700">
            <a:miter lim="400000"/>
          </a:ln>
        </p:spPr>
      </p:pic>
      <p:pic>
        <p:nvPicPr>
          <p:cNvPr id="199" name="Picture 10" descr="Picture 10"/>
          <p:cNvPicPr>
            <a:picLocks noChangeAspect="1"/>
          </p:cNvPicPr>
          <p:nvPr/>
        </p:nvPicPr>
        <p:blipFill>
          <a:blip r:embed="rId3">
            <a:extLst/>
          </a:blip>
          <a:srcRect l="0" t="6941" r="2" b="2009"/>
          <a:stretch>
            <a:fillRect/>
          </a:stretch>
        </p:blipFill>
        <p:spPr>
          <a:xfrm>
            <a:off x="6288528" y="261573"/>
            <a:ext cx="5797885" cy="3167428"/>
          </a:xfrm>
          <a:prstGeom prst="rect">
            <a:avLst/>
          </a:prstGeom>
          <a:ln w="12700">
            <a:miter lim="400000"/>
          </a:ln>
        </p:spPr>
      </p:pic>
      <p:pic>
        <p:nvPicPr>
          <p:cNvPr id="200" name="Picture 13" descr="Picture 13"/>
          <p:cNvPicPr>
            <a:picLocks noChangeAspect="1"/>
          </p:cNvPicPr>
          <p:nvPr/>
        </p:nvPicPr>
        <p:blipFill>
          <a:blip r:embed="rId4">
            <a:extLst/>
          </a:blip>
          <a:srcRect l="0" t="14545" r="0" b="0"/>
          <a:stretch>
            <a:fillRect/>
          </a:stretch>
        </p:blipFill>
        <p:spPr>
          <a:xfrm>
            <a:off x="291895" y="3600715"/>
            <a:ext cx="5803989" cy="2789883"/>
          </a:xfrm>
          <a:prstGeom prst="rect">
            <a:avLst/>
          </a:prstGeom>
          <a:ln w="12700">
            <a:miter lim="400000"/>
          </a:ln>
        </p:spPr>
      </p:pic>
      <p:pic>
        <p:nvPicPr>
          <p:cNvPr id="201" name="Picture 14" descr="Picture 14"/>
          <p:cNvPicPr>
            <a:picLocks noChangeAspect="1"/>
          </p:cNvPicPr>
          <p:nvPr/>
        </p:nvPicPr>
        <p:blipFill>
          <a:blip r:embed="rId5">
            <a:extLst/>
          </a:blip>
          <a:srcRect l="0" t="14453" r="2" b="1"/>
          <a:stretch>
            <a:fillRect/>
          </a:stretch>
        </p:blipFill>
        <p:spPr>
          <a:xfrm>
            <a:off x="6288528" y="3600715"/>
            <a:ext cx="5797884" cy="2789948"/>
          </a:xfrm>
          <a:prstGeom prst="rect">
            <a:avLst/>
          </a:prstGeom>
          <a:ln w="12700">
            <a:miter lim="400000"/>
          </a:ln>
        </p:spPr>
      </p:pic>
      <p:sp>
        <p:nvSpPr>
          <p:cNvPr id="202" name="TextBox 16"/>
          <p:cNvSpPr txBox="1"/>
          <p:nvPr/>
        </p:nvSpPr>
        <p:spPr>
          <a:xfrm>
            <a:off x="2548287" y="-27317"/>
            <a:ext cx="9127871" cy="379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 rtl="1">
              <a:defRPr/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פרויקט הדגל של מצרים</a:t>
            </a:r>
            <a:r>
              <a:t>- 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בירה חדשה במדבר המזרחי</a:t>
            </a:r>
          </a:p>
        </p:txBody>
      </p:sp>
      <p:sp>
        <p:nvSpPr>
          <p:cNvPr id="203" name="TextBox 17"/>
          <p:cNvSpPr txBox="1"/>
          <p:nvPr/>
        </p:nvSpPr>
        <p:spPr>
          <a:xfrm>
            <a:off x="-211892" y="6466685"/>
            <a:ext cx="4695642" cy="379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 rtl="1">
              <a:defRPr/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התמונות מתוך </a:t>
            </a:r>
            <a:r>
              <a:t>https://english.alaraby.co.uk/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